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Override1.xml" ContentType="application/vnd.openxmlformats-officedocument.themeOverr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heme/theme2.xml" ContentType="application/vnd.openxmlformats-officedocument.them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1.xml" ContentType="application/vnd.openxmlformats-officedocument.presentationml.notesSlide+xml"/>
  <Override PartName="/ppt/tags/tag25.xml" ContentType="application/vnd.openxmlformats-officedocument.presentationml.tags+xml"/>
  <Override PartName="/ppt/notesSlides/notesSlide2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3" r:id="rId1"/>
  </p:sldMasterIdLst>
  <p:notesMasterIdLst>
    <p:notesMasterId r:id="rId28"/>
  </p:notesMasterIdLst>
  <p:sldIdLst>
    <p:sldId id="2582" r:id="rId2"/>
    <p:sldId id="2594" r:id="rId3"/>
    <p:sldId id="2482" r:id="rId4"/>
    <p:sldId id="2587" r:id="rId5"/>
    <p:sldId id="2588" r:id="rId6"/>
    <p:sldId id="2454" r:id="rId7"/>
    <p:sldId id="2589" r:id="rId8"/>
    <p:sldId id="273" r:id="rId9"/>
    <p:sldId id="2531" r:id="rId10"/>
    <p:sldId id="2590" r:id="rId11"/>
    <p:sldId id="2538" r:id="rId12"/>
    <p:sldId id="2595" r:id="rId13"/>
    <p:sldId id="2568" r:id="rId14"/>
    <p:sldId id="2585" r:id="rId15"/>
    <p:sldId id="2593" r:id="rId16"/>
    <p:sldId id="2584" r:id="rId17"/>
    <p:sldId id="2583" r:id="rId18"/>
    <p:sldId id="2572" r:id="rId19"/>
    <p:sldId id="2591" r:id="rId20"/>
    <p:sldId id="2574" r:id="rId21"/>
    <p:sldId id="2575" r:id="rId22"/>
    <p:sldId id="2577" r:id="rId23"/>
    <p:sldId id="2580" r:id="rId24"/>
    <p:sldId id="2578" r:id="rId25"/>
    <p:sldId id="2579" r:id="rId26"/>
    <p:sldId id="2586" r:id="rId27"/>
  </p:sldIdLst>
  <p:sldSz cx="12192000" cy="6858000"/>
  <p:notesSz cx="6858000" cy="9144000"/>
  <p:custDataLst>
    <p:tags r:id="rId2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0000"/>
    <a:srgbClr val="990033"/>
    <a:srgbClr val="800000"/>
    <a:srgbClr val="4BD0FF"/>
    <a:srgbClr val="073E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350" y="8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48" d="100"/>
        <a:sy n="48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AB434A-F8FA-4A2B-A7A9-A6E1AFF8CA43}" type="datetimeFigureOut">
              <a:rPr lang="en-US" smtClean="0"/>
              <a:t>8/21/2019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97F312-2F58-4DEE-B032-7F1B0B3F5F1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0045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42913" y="698500"/>
            <a:ext cx="6218237" cy="3497263"/>
          </a:xfrm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331636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42913" y="698500"/>
            <a:ext cx="6218237" cy="3497263"/>
          </a:xfrm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12169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0.xml"/><Relationship Id="rId1" Type="http://schemas.openxmlformats.org/officeDocument/2006/relationships/themeOverride" Target="../theme/themeOverride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563208"/>
            <a:ext cx="9144000" cy="1881554"/>
          </a:xfrm>
        </p:spPr>
        <p:txBody>
          <a:bodyPr>
            <a:normAutofit/>
          </a:bodyPr>
          <a:lstStyle>
            <a:lvl1pPr marL="0" indent="0" algn="ctr">
              <a:buNone/>
              <a:defRPr sz="3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14878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204595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9924" y="2254469"/>
            <a:ext cx="10992152" cy="4101882"/>
          </a:xfrm>
        </p:spPr>
        <p:txBody>
          <a:bodyPr>
            <a:normAutofit/>
          </a:bodyPr>
          <a:lstStyle>
            <a:lvl1pPr>
              <a:defRPr sz="1969"/>
            </a:lvl1pPr>
            <a:lvl2pPr>
              <a:defRPr sz="1969"/>
            </a:lvl2pPr>
            <a:lvl3pPr>
              <a:defRPr sz="1969"/>
            </a:lvl3pPr>
            <a:lvl4pPr>
              <a:defRPr sz="1969"/>
            </a:lvl4pPr>
            <a:lvl5pPr>
              <a:defRPr sz="1969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31737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041722"/>
          </a:xfrm>
          <a:noFill/>
        </p:spPr>
        <p:txBody>
          <a:bodyPr anchor="ctr">
            <a:normAutofit/>
          </a:bodyPr>
          <a:lstStyle>
            <a:lvl1pPr>
              <a:defRPr sz="2279" i="1">
                <a:solidFill>
                  <a:srgbClr val="FED31A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3223658"/>
            <a:ext cx="10515600" cy="150018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19">
                <a:solidFill>
                  <a:srgbClr val="0F415F"/>
                </a:solidFill>
                <a:latin typeface="Cambria" panose="02040503050406030204" pitchFamily="18" charset="0"/>
              </a:defRPr>
            </a:lvl1pPr>
            <a:lvl2pPr marL="192871" indent="0">
              <a:buNone/>
              <a:defRPr sz="844">
                <a:solidFill>
                  <a:schemeClr val="tx1">
                    <a:tint val="75000"/>
                  </a:schemeClr>
                </a:solidFill>
              </a:defRPr>
            </a:lvl2pPr>
            <a:lvl3pPr marL="385743" indent="0">
              <a:buNone/>
              <a:defRPr sz="760">
                <a:solidFill>
                  <a:schemeClr val="tx1">
                    <a:tint val="75000"/>
                  </a:schemeClr>
                </a:solidFill>
              </a:defRPr>
            </a:lvl3pPr>
            <a:lvl4pPr marL="578614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4pPr>
            <a:lvl5pPr marL="771486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5pPr>
            <a:lvl6pPr marL="964356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6pPr>
            <a:lvl7pPr marL="1157229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7pPr>
            <a:lvl8pPr marL="1350100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8pPr>
            <a:lvl9pPr marL="1542971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998848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13079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2836489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9" y="1681163"/>
            <a:ext cx="5158316" cy="823912"/>
          </a:xfrm>
        </p:spPr>
        <p:txBody>
          <a:bodyPr anchor="b"/>
          <a:lstStyle>
            <a:lvl1pPr marL="0" indent="0">
              <a:buNone/>
              <a:defRPr sz="1013" b="1"/>
            </a:lvl1pPr>
            <a:lvl2pPr marL="192871" indent="0">
              <a:buNone/>
              <a:defRPr sz="844" b="1"/>
            </a:lvl2pPr>
            <a:lvl3pPr marL="385743" indent="0">
              <a:buNone/>
              <a:defRPr sz="760" b="1"/>
            </a:lvl3pPr>
            <a:lvl4pPr marL="578614" indent="0">
              <a:buNone/>
              <a:defRPr sz="675" b="1"/>
            </a:lvl4pPr>
            <a:lvl5pPr marL="771486" indent="0">
              <a:buNone/>
              <a:defRPr sz="675" b="1"/>
            </a:lvl5pPr>
            <a:lvl6pPr marL="964356" indent="0">
              <a:buNone/>
              <a:defRPr sz="675" b="1"/>
            </a:lvl6pPr>
            <a:lvl7pPr marL="1157229" indent="0">
              <a:buNone/>
              <a:defRPr sz="675" b="1"/>
            </a:lvl7pPr>
            <a:lvl8pPr marL="1350100" indent="0">
              <a:buNone/>
              <a:defRPr sz="675" b="1"/>
            </a:lvl8pPr>
            <a:lvl9pPr marL="1542971" indent="0">
              <a:buNone/>
              <a:defRPr sz="675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9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1013" b="1"/>
            </a:lvl1pPr>
            <a:lvl2pPr marL="192871" indent="0">
              <a:buNone/>
              <a:defRPr sz="844" b="1"/>
            </a:lvl2pPr>
            <a:lvl3pPr marL="385743" indent="0">
              <a:buNone/>
              <a:defRPr sz="760" b="1"/>
            </a:lvl3pPr>
            <a:lvl4pPr marL="578614" indent="0">
              <a:buNone/>
              <a:defRPr sz="675" b="1"/>
            </a:lvl4pPr>
            <a:lvl5pPr marL="771486" indent="0">
              <a:buNone/>
              <a:defRPr sz="675" b="1"/>
            </a:lvl5pPr>
            <a:lvl6pPr marL="964356" indent="0">
              <a:buNone/>
              <a:defRPr sz="675" b="1"/>
            </a:lvl6pPr>
            <a:lvl7pPr marL="1157229" indent="0">
              <a:buNone/>
              <a:defRPr sz="675" b="1"/>
            </a:lvl7pPr>
            <a:lvl8pPr marL="1350100" indent="0">
              <a:buNone/>
              <a:defRPr sz="675" b="1"/>
            </a:lvl8pPr>
            <a:lvl9pPr marL="1542971" indent="0">
              <a:buNone/>
              <a:defRPr sz="675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3690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168308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ssion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2"/>
    </p:custDataLst>
    <p:extLst>
      <p:ext uri="{BB962C8B-B14F-4D97-AF65-F5344CB8AC3E}">
        <p14:creationId xmlns:p14="http://schemas.microsoft.com/office/powerpoint/2010/main" val="1361682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1569552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A1E3F-E360-4061-8E75-0212B55452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14572C-700B-4DE5-BA8D-20A839CF10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399631-935B-45BD-AE0C-5BE28B60C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9D021-3123-4E76-B39F-5E63757F5856}" type="datetimeFigureOut">
              <a:rPr lang="en-US" smtClean="0"/>
              <a:t>8/21/2019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F07AB6-21C6-41B7-82A5-D3B8BE913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C83DE-4C85-4030-A5C4-2A2CEA4DE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4C5E-D4C8-4DB5-B927-0D6655377B49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15271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178F1-8619-40B4-AF41-2919D6A8E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9981E-36EB-4FF1-AC6A-88CAE32CD0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1FCB6B-3381-48A8-B3D8-808E6821E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6B539-7777-4620-A9F7-28E0D105ACA7}" type="datetimeFigureOut">
              <a:rPr lang="en-US" smtClean="0"/>
              <a:t>8/21/2019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183045-861F-448E-97BB-1CAFE2E5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B0BA1F-24B2-4159-A607-AE5B5F14E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0F40A-5F46-4920-B06A-59B1479D9031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32019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2893219"/>
          </a:xfrm>
          <a:prstGeom prst="rect">
            <a:avLst/>
          </a:prstGeom>
          <a:blipFill>
            <a:blip r:embed="rId15"/>
            <a:srcRect/>
            <a:stretch>
              <a:fillRect t="-1990" b="-16139"/>
            </a:stretch>
          </a:blipFill>
        </p:spPr>
        <p:txBody>
          <a:bodyPr vert="horz" lIns="91440" tIns="502920" rIns="91440" bIns="45720" rtlCol="0" anchor="t">
            <a:normAutofit/>
          </a:bodyPr>
          <a:lstStyle/>
          <a:p>
            <a:pPr marL="465114" lvl="0" indent="0"/>
            <a:r>
              <a:rPr lang="en-US" dirty="0" smtClean="0"/>
              <a:t>	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254469"/>
            <a:ext cx="10972801" cy="41018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132352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marL="690563" indent="0" algn="l" defTabSz="385743" rtl="0" eaLnBrk="1" latinLnBrk="0" hangingPunct="1">
        <a:lnSpc>
          <a:spcPct val="90000"/>
        </a:lnSpc>
        <a:spcBef>
          <a:spcPct val="0"/>
        </a:spcBef>
        <a:buNone/>
        <a:defRPr lang="en-US" sz="4000" b="1" i="0" kern="1200" dirty="0">
          <a:solidFill>
            <a:schemeClr val="accent4"/>
          </a:solidFill>
          <a:effectLst>
            <a:outerShdw blurRad="88900" dist="63500" dir="2700000" algn="tl" rotWithShape="0">
              <a:prstClr val="black"/>
            </a:outerShdw>
          </a:effectLst>
          <a:latin typeface="Cambria" panose="02040503050406030204" pitchFamily="18" charset="0"/>
          <a:ea typeface="+mj-ea"/>
          <a:cs typeface="+mj-cs"/>
        </a:defRPr>
      </a:lvl1pPr>
    </p:titleStyle>
    <p:bodyStyle>
      <a:lvl1pPr marL="463550" indent="-333375" algn="l" defTabSz="385743" rtl="0" eaLnBrk="1" latinLnBrk="0" hangingPunct="1">
        <a:lnSpc>
          <a:spcPct val="100000"/>
        </a:lnSpc>
        <a:spcBef>
          <a:spcPts val="422"/>
        </a:spcBef>
        <a:buClr>
          <a:srgbClr val="F9C213"/>
        </a:buClr>
        <a:buFont typeface="Arial" panose="020B0604020202020204" pitchFamily="34" charset="0"/>
        <a:buChar char="•"/>
        <a:defRPr sz="32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31825" indent="-331788" algn="l" defTabSz="385743" rtl="0" eaLnBrk="1" latinLnBrk="0" hangingPunct="1">
        <a:lnSpc>
          <a:spcPct val="100000"/>
        </a:lnSpc>
        <a:spcBef>
          <a:spcPts val="211"/>
        </a:spcBef>
        <a:buClr>
          <a:srgbClr val="F9C213"/>
        </a:buClr>
        <a:buFont typeface="Arial" panose="020B0604020202020204" pitchFamily="34" charset="0"/>
        <a:buChar char="•"/>
        <a:defRPr sz="32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482180" indent="-96436" algn="l" defTabSz="385743" rtl="0" eaLnBrk="1" latinLnBrk="0" hangingPunct="1">
        <a:lnSpc>
          <a:spcPct val="100000"/>
        </a:lnSpc>
        <a:spcBef>
          <a:spcPts val="211"/>
        </a:spcBef>
        <a:buFont typeface="Arial" panose="020B0604020202020204" pitchFamily="34" charset="0"/>
        <a:buChar char="•"/>
        <a:defRPr sz="1969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675051" indent="-96436" algn="l" defTabSz="385743" rtl="0" eaLnBrk="1" latinLnBrk="0" hangingPunct="1">
        <a:lnSpc>
          <a:spcPct val="100000"/>
        </a:lnSpc>
        <a:spcBef>
          <a:spcPts val="211"/>
        </a:spcBef>
        <a:buFont typeface="Arial" panose="020B0604020202020204" pitchFamily="34" charset="0"/>
        <a:buChar char="•"/>
        <a:defRPr sz="1969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867921" indent="-96436" algn="l" defTabSz="385743" rtl="0" eaLnBrk="1" latinLnBrk="0" hangingPunct="1">
        <a:lnSpc>
          <a:spcPct val="100000"/>
        </a:lnSpc>
        <a:spcBef>
          <a:spcPts val="211"/>
        </a:spcBef>
        <a:buFont typeface="Arial" panose="020B0604020202020204" pitchFamily="34" charset="0"/>
        <a:buChar char="•"/>
        <a:defRPr sz="1969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1060793" indent="-96436" algn="l" defTabSz="38574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6pPr>
      <a:lvl7pPr marL="1253665" indent="-96436" algn="l" defTabSz="38574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7pPr>
      <a:lvl8pPr marL="1446536" indent="-96436" algn="l" defTabSz="38574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8pPr>
      <a:lvl9pPr marL="1639407" indent="-96436" algn="l" defTabSz="38574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574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1pPr>
      <a:lvl2pPr marL="192871" algn="l" defTabSz="38574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2pPr>
      <a:lvl3pPr marL="385743" algn="l" defTabSz="38574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3pPr>
      <a:lvl4pPr marL="578614" algn="l" defTabSz="38574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4pPr>
      <a:lvl5pPr marL="771486" algn="l" defTabSz="38574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5pPr>
      <a:lvl6pPr marL="964356" algn="l" defTabSz="38574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6pPr>
      <a:lvl7pPr marL="1157229" algn="l" defTabSz="38574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7pPr>
      <a:lvl8pPr marL="1350100" algn="l" defTabSz="38574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8pPr>
      <a:lvl9pPr marL="1542971" algn="l" defTabSz="38574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84">
          <p15:clr>
            <a:srgbClr val="F26B43"/>
          </p15:clr>
        </p15:guide>
        <p15:guide id="4" pos="7296">
          <p15:clr>
            <a:srgbClr val="F26B43"/>
          </p15:clr>
        </p15:guide>
        <p15:guide id="5" orient="horz" pos="192">
          <p15:clr>
            <a:srgbClr val="F26B43"/>
          </p15:clr>
        </p15:guide>
        <p15:guide id="6" orient="horz" pos="412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8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4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5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7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8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9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0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1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3.xml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4.xm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5.xml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7.xml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8.xml"/><Relationship Id="rId4" Type="http://schemas.openxmlformats.org/officeDocument/2006/relationships/image" Target="../media/image22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03" t="38730" r="13809" b="17990"/>
          <a:stretch/>
        </p:blipFill>
        <p:spPr>
          <a:xfrm>
            <a:off x="1673639" y="2474683"/>
            <a:ext cx="8844722" cy="365034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22685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789843" y="2155371"/>
            <a:ext cx="10612315" cy="4397829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MOTIVATIONAL LEADERSHIP</a:t>
            </a:r>
          </a:p>
          <a:p>
            <a:r>
              <a:rPr lang="en-US" sz="3600" dirty="0" smtClean="0">
                <a:solidFill>
                  <a:srgbClr val="002060"/>
                </a:solidFill>
              </a:rPr>
              <a:t>Leading with Passion, Power, and Purpose</a:t>
            </a:r>
          </a:p>
          <a:p>
            <a:pPr>
              <a:lnSpc>
                <a:spcPts val="3300"/>
              </a:lnSpc>
            </a:pPr>
            <a:endParaRPr lang="en-US" sz="3600" dirty="0" smtClean="0"/>
          </a:p>
          <a:p>
            <a:pPr>
              <a:lnSpc>
                <a:spcPts val="3300"/>
              </a:lnSpc>
            </a:pPr>
            <a:r>
              <a:rPr lang="en-US" sz="4800" dirty="0" smtClean="0">
                <a:solidFill>
                  <a:srgbClr val="0070C0"/>
                </a:solidFill>
              </a:rPr>
              <a:t>Dr. Alex Garcia</a:t>
            </a:r>
          </a:p>
          <a:p>
            <a:pPr>
              <a:lnSpc>
                <a:spcPts val="3300"/>
              </a:lnSpc>
            </a:pPr>
            <a:endParaRPr lang="en-US" sz="3600" dirty="0" smtClean="0"/>
          </a:p>
          <a:p>
            <a:pPr>
              <a:lnSpc>
                <a:spcPts val="3300"/>
              </a:lnSpc>
            </a:pPr>
            <a:r>
              <a:rPr lang="en-US" sz="3600" dirty="0" smtClean="0">
                <a:solidFill>
                  <a:srgbClr val="002060"/>
                </a:solidFill>
              </a:rPr>
              <a:t>www.leadershipdynamicsllc.com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4753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254469"/>
            <a:ext cx="10982476" cy="4101882"/>
          </a:xfrm>
        </p:spPr>
        <p:txBody>
          <a:bodyPr>
            <a:normAutofit/>
          </a:bodyPr>
          <a:lstStyle/>
          <a:p>
            <a:pPr marL="130175" indent="0" algn="ctr">
              <a:buNone/>
            </a:pPr>
            <a:r>
              <a:rPr lang="en-US" altLang="en-US" sz="5400" dirty="0" smtClean="0"/>
              <a:t>“Getting others to do </a:t>
            </a:r>
            <a:r>
              <a:rPr lang="en-US" altLang="en-US" sz="5400" dirty="0" smtClean="0">
                <a:solidFill>
                  <a:srgbClr val="A40000"/>
                </a:solidFill>
              </a:rPr>
              <a:t>willingly </a:t>
            </a:r>
            <a:br>
              <a:rPr lang="en-US" altLang="en-US" sz="5400" dirty="0" smtClean="0">
                <a:solidFill>
                  <a:srgbClr val="A40000"/>
                </a:solidFill>
              </a:rPr>
            </a:br>
            <a:r>
              <a:rPr lang="en-US" altLang="en-US" sz="5400" dirty="0" smtClean="0"/>
              <a:t>what you want them to do”</a:t>
            </a:r>
            <a:endParaRPr lang="en-US" altLang="en-US" sz="5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Leadership?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442407-538E-45FF-AF87-E54259892C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6138636"/>
            <a:ext cx="1700931" cy="4145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2775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15968" y="2254469"/>
            <a:ext cx="10982476" cy="4101882"/>
          </a:xfrm>
        </p:spPr>
        <p:txBody>
          <a:bodyPr>
            <a:normAutofit/>
          </a:bodyPr>
          <a:lstStyle/>
          <a:p>
            <a:r>
              <a:rPr lang="en-US" altLang="en-US" sz="4000" dirty="0"/>
              <a:t>Trust</a:t>
            </a:r>
          </a:p>
          <a:p>
            <a:endParaRPr lang="en-US" altLang="en-US" sz="1800" dirty="0"/>
          </a:p>
          <a:p>
            <a:r>
              <a:rPr lang="en-US" altLang="en-US" sz="4000" dirty="0"/>
              <a:t>Respect</a:t>
            </a:r>
            <a:endParaRPr lang="en-US" altLang="en-US" sz="3600" dirty="0"/>
          </a:p>
          <a:p>
            <a:endParaRPr lang="en-US" altLang="en-US" sz="1800" dirty="0"/>
          </a:p>
          <a:p>
            <a:r>
              <a:rPr lang="en-US" altLang="en-US" sz="4000" dirty="0" smtClean="0"/>
              <a:t>Believe-in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Are You the Type of Leader?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442407-538E-45FF-AF87-E54259892C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6138636"/>
            <a:ext cx="1700931" cy="4145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23100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14311" y="2537424"/>
            <a:ext cx="10992152" cy="3556477"/>
          </a:xfrm>
        </p:spPr>
        <p:txBody>
          <a:bodyPr>
            <a:normAutofit/>
          </a:bodyPr>
          <a:lstStyle/>
          <a:p>
            <a:r>
              <a:rPr lang="en-US" altLang="en-US" sz="3200" dirty="0" smtClean="0"/>
              <a:t>Bringing out the best </a:t>
            </a:r>
            <a:br>
              <a:rPr lang="en-US" altLang="en-US" sz="3200" dirty="0" smtClean="0"/>
            </a:br>
            <a:r>
              <a:rPr lang="en-US" altLang="en-US" sz="3200" dirty="0" smtClean="0"/>
              <a:t>in others</a:t>
            </a:r>
          </a:p>
          <a:p>
            <a:endParaRPr lang="en-US" altLang="en-US" sz="200" dirty="0" smtClean="0"/>
          </a:p>
          <a:p>
            <a:r>
              <a:rPr lang="en-US" altLang="en-US" sz="3200" dirty="0" smtClean="0"/>
              <a:t>Praising a job well done </a:t>
            </a:r>
          </a:p>
          <a:p>
            <a:endParaRPr lang="en-US" altLang="en-US" sz="200" dirty="0" smtClean="0"/>
          </a:p>
          <a:p>
            <a:r>
              <a:rPr lang="en-US" altLang="en-US" sz="3200" dirty="0" smtClean="0"/>
              <a:t>Offering encouragement</a:t>
            </a:r>
          </a:p>
          <a:p>
            <a:endParaRPr lang="en-US" altLang="en-US" sz="200" dirty="0" smtClean="0"/>
          </a:p>
          <a:p>
            <a:r>
              <a:rPr lang="en-US" altLang="en-US" sz="3200" dirty="0" smtClean="0"/>
              <a:t>Establishing friendly and </a:t>
            </a:r>
            <a:br>
              <a:rPr lang="en-US" altLang="en-US" sz="3200" dirty="0" smtClean="0"/>
            </a:br>
            <a:r>
              <a:rPr lang="en-US" altLang="en-US" sz="3200" dirty="0" smtClean="0"/>
              <a:t>supportive relationships</a:t>
            </a:r>
            <a:endParaRPr lang="en-US" alt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Leadership Begins With?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3"/>
          <a:stretch/>
        </p:blipFill>
        <p:spPr>
          <a:xfrm>
            <a:off x="6628587" y="2537424"/>
            <a:ext cx="4471548" cy="35564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1442407-538E-45FF-AF87-E54259892C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6138636"/>
            <a:ext cx="1700931" cy="4145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62703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Motivational Leadership </a:t>
            </a:r>
            <a:r>
              <a:rPr lang="en-US" u="sng" dirty="0" smtClean="0">
                <a:solidFill>
                  <a:srgbClr val="4BD0FF"/>
                </a:solidFill>
              </a:rPr>
              <a:t>Characteristics</a:t>
            </a:r>
            <a:endParaRPr lang="en-US" u="sng" dirty="0">
              <a:solidFill>
                <a:srgbClr val="4BD0FF"/>
              </a:solidFill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F1F434AF-CFDC-4212-B622-6AF47A8192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1727" y="4261143"/>
            <a:ext cx="3657600" cy="731520"/>
          </a:xfrm>
          <a:prstGeom prst="rect">
            <a:avLst/>
          </a:prstGeom>
          <a:solidFill>
            <a:srgbClr val="073E61"/>
          </a:solidFill>
          <a:ln>
            <a:noFill/>
          </a:ln>
          <a:extLst/>
        </p:spPr>
        <p:txBody>
          <a:bodyPr anchor="ctr"/>
          <a:lstStyle>
            <a:lvl1pPr marL="552450" indent="-552450" eaLnBrk="0" hangingPunct="0">
              <a:spcBef>
                <a:spcPts val="1200"/>
              </a:spcBef>
              <a:buClr>
                <a:srgbClr val="838995"/>
              </a:buClr>
              <a:buFont typeface="Arial" charset="0"/>
              <a:defRPr>
                <a:solidFill>
                  <a:schemeClr val="tx1"/>
                </a:solidFill>
                <a:latin typeface="Corbel" pitchFamily="34" charset="0"/>
                <a:cs typeface="Tahoma" charset="0"/>
              </a:defRPr>
            </a:lvl1pPr>
            <a:lvl2pPr marL="742950" indent="-28575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2pPr>
            <a:lvl3pPr marL="11430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3pPr>
            <a:lvl4pPr marL="16002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4pPr>
            <a:lvl5pPr marL="20574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buFont typeface="Wingdings" pitchFamily="2" charset="2"/>
              <a:buNone/>
            </a:pPr>
            <a:r>
              <a:rPr lang="en-US" altLang="en-US" sz="2800" b="1" cap="all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PURPOSE</a:t>
            </a:r>
            <a:endParaRPr lang="en-US" altLang="en-U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6D23C695-3B90-4513-A7D5-B4591536CA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1727" y="3444197"/>
            <a:ext cx="3657600" cy="731520"/>
          </a:xfrm>
          <a:prstGeom prst="rect">
            <a:avLst/>
          </a:prstGeom>
          <a:solidFill>
            <a:srgbClr val="073E61"/>
          </a:solidFill>
          <a:ln>
            <a:noFill/>
          </a:ln>
          <a:extLst/>
        </p:spPr>
        <p:txBody>
          <a:bodyPr anchor="ctr"/>
          <a:lstStyle>
            <a:lvl1pPr marL="552450" indent="-552450" eaLnBrk="0" hangingPunct="0">
              <a:spcBef>
                <a:spcPts val="1200"/>
              </a:spcBef>
              <a:buClr>
                <a:srgbClr val="838995"/>
              </a:buClr>
              <a:buFont typeface="Arial" charset="0"/>
              <a:defRPr>
                <a:solidFill>
                  <a:schemeClr val="tx1"/>
                </a:solidFill>
                <a:latin typeface="Corbel" pitchFamily="34" charset="0"/>
                <a:cs typeface="Tahoma" charset="0"/>
              </a:defRPr>
            </a:lvl1pPr>
            <a:lvl2pPr marL="742950" indent="-28575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2pPr>
            <a:lvl3pPr marL="11430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3pPr>
            <a:lvl4pPr marL="16002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4pPr>
            <a:lvl5pPr marL="20574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buFont typeface="Wingdings" pitchFamily="2" charset="2"/>
              <a:buNone/>
            </a:pPr>
            <a:r>
              <a:rPr lang="en-US" altLang="en-US" sz="2800" b="1" cap="all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Self-Direction</a:t>
            </a:r>
            <a:endParaRPr lang="en-US" altLang="en-U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37944616-7C17-45E7-AAD9-024A4CCB4F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9695" y="2627252"/>
            <a:ext cx="3657600" cy="731520"/>
          </a:xfrm>
          <a:prstGeom prst="rect">
            <a:avLst/>
          </a:prstGeom>
          <a:solidFill>
            <a:srgbClr val="073E61"/>
          </a:solidFill>
          <a:ln>
            <a:noFill/>
          </a:ln>
          <a:extLst/>
        </p:spPr>
        <p:txBody>
          <a:bodyPr anchor="ctr"/>
          <a:lstStyle>
            <a:lvl1pPr marL="552450" indent="-552450" eaLnBrk="0" hangingPunct="0">
              <a:spcBef>
                <a:spcPts val="1200"/>
              </a:spcBef>
              <a:buClr>
                <a:srgbClr val="838995"/>
              </a:buClr>
              <a:buFont typeface="Arial" charset="0"/>
              <a:defRPr>
                <a:solidFill>
                  <a:schemeClr val="tx1"/>
                </a:solidFill>
                <a:latin typeface="Corbel" pitchFamily="34" charset="0"/>
                <a:cs typeface="Tahoma" charset="0"/>
              </a:defRPr>
            </a:lvl1pPr>
            <a:lvl2pPr marL="742950" indent="-28575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2pPr>
            <a:lvl3pPr marL="11430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3pPr>
            <a:lvl4pPr marL="16002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4pPr>
            <a:lvl5pPr marL="20574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9pPr>
          </a:lstStyle>
          <a:p>
            <a:pPr marL="0" indent="0" algn="ctr" eaLnBrk="1" hangingPunct="1">
              <a:lnSpc>
                <a:spcPct val="120000"/>
              </a:lnSpc>
              <a:spcBef>
                <a:spcPct val="0"/>
              </a:spcBef>
              <a:buClrTx/>
            </a:pPr>
            <a:r>
              <a:rPr lang="en-US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SELF-ESTEEM</a:t>
            </a:r>
            <a:endParaRPr lang="en-US" altLang="en-US" sz="2800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D23F0BD1-1EDA-42ED-93DB-30BB4A6231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1727" y="2627252"/>
            <a:ext cx="3657600" cy="731520"/>
          </a:xfrm>
          <a:prstGeom prst="rect">
            <a:avLst/>
          </a:prstGeom>
          <a:solidFill>
            <a:srgbClr val="073E61"/>
          </a:solidFill>
          <a:ln>
            <a:noFill/>
          </a:ln>
          <a:extLst/>
        </p:spPr>
        <p:txBody>
          <a:bodyPr anchor="ctr"/>
          <a:lstStyle>
            <a:lvl1pPr marL="552450" indent="-552450" eaLnBrk="0" hangingPunct="0">
              <a:spcBef>
                <a:spcPts val="1200"/>
              </a:spcBef>
              <a:buClr>
                <a:srgbClr val="838995"/>
              </a:buClr>
              <a:buFont typeface="Arial" charset="0"/>
              <a:defRPr>
                <a:solidFill>
                  <a:schemeClr val="tx1"/>
                </a:solidFill>
                <a:latin typeface="Corbel" pitchFamily="34" charset="0"/>
                <a:cs typeface="Tahoma" charset="0"/>
              </a:defRPr>
            </a:lvl1pPr>
            <a:lvl2pPr marL="742950" indent="-28575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2pPr>
            <a:lvl3pPr marL="11430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3pPr>
            <a:lvl4pPr marL="16002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4pPr>
            <a:lvl5pPr marL="20574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buFont typeface="Wingdings" pitchFamily="2" charset="2"/>
              <a:buNone/>
            </a:pPr>
            <a:r>
              <a:rPr lang="en-US" altLang="en-US" sz="2800" b="1" cap="all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Self-Mastery</a:t>
            </a:r>
            <a:endParaRPr lang="en-US" altLang="en-U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299ADC8A-EAC8-4832-BEDF-1B5F45C56E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9695" y="3444197"/>
            <a:ext cx="3657600" cy="731520"/>
          </a:xfrm>
          <a:prstGeom prst="rect">
            <a:avLst/>
          </a:prstGeom>
          <a:solidFill>
            <a:srgbClr val="073E61"/>
          </a:solidFill>
          <a:ln>
            <a:noFill/>
          </a:ln>
          <a:extLst/>
        </p:spPr>
        <p:txBody>
          <a:bodyPr anchor="ctr"/>
          <a:lstStyle>
            <a:lvl1pPr marL="552450" indent="-552450" eaLnBrk="0" hangingPunct="0">
              <a:spcBef>
                <a:spcPts val="1200"/>
              </a:spcBef>
              <a:buClr>
                <a:srgbClr val="838995"/>
              </a:buClr>
              <a:buFont typeface="Arial" charset="0"/>
              <a:defRPr>
                <a:solidFill>
                  <a:schemeClr val="tx1"/>
                </a:solidFill>
                <a:latin typeface="Corbel" pitchFamily="34" charset="0"/>
                <a:cs typeface="Tahoma" charset="0"/>
              </a:defRPr>
            </a:lvl1pPr>
            <a:lvl2pPr marL="742950" indent="-28575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2pPr>
            <a:lvl3pPr marL="11430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3pPr>
            <a:lvl4pPr marL="16002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4pPr>
            <a:lvl5pPr marL="20574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9pPr>
          </a:lstStyle>
          <a:p>
            <a:pPr marL="0" indent="0" algn="ctr" eaLnBrk="1" hangingPunct="1">
              <a:lnSpc>
                <a:spcPct val="120000"/>
              </a:lnSpc>
              <a:spcBef>
                <a:spcPct val="0"/>
              </a:spcBef>
              <a:buClrTx/>
            </a:pPr>
            <a:r>
              <a:rPr lang="en-US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 TRUST</a:t>
            </a:r>
            <a:endParaRPr lang="en-US" altLang="en-US" sz="2800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BA686128-E92A-4905-9CA7-EB44E53B7C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9695" y="5104562"/>
            <a:ext cx="3657600" cy="731520"/>
          </a:xfrm>
          <a:prstGeom prst="rect">
            <a:avLst/>
          </a:prstGeom>
          <a:solidFill>
            <a:srgbClr val="073E61"/>
          </a:solidFill>
          <a:ln>
            <a:noFill/>
          </a:ln>
          <a:extLst/>
        </p:spPr>
        <p:txBody>
          <a:bodyPr anchor="ctr"/>
          <a:lstStyle>
            <a:lvl1pPr marL="552450" indent="-552450" eaLnBrk="0" hangingPunct="0">
              <a:spcBef>
                <a:spcPts val="1200"/>
              </a:spcBef>
              <a:buClr>
                <a:srgbClr val="838995"/>
              </a:buClr>
              <a:buFont typeface="Arial" charset="0"/>
              <a:defRPr>
                <a:solidFill>
                  <a:schemeClr val="tx1"/>
                </a:solidFill>
                <a:latin typeface="Corbel" pitchFamily="34" charset="0"/>
                <a:cs typeface="Tahoma" charset="0"/>
              </a:defRPr>
            </a:lvl1pPr>
            <a:lvl2pPr marL="742950" indent="-28575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2pPr>
            <a:lvl3pPr marL="11430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3pPr>
            <a:lvl4pPr marL="16002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4pPr>
            <a:lvl5pPr marL="20574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9pPr>
          </a:lstStyle>
          <a:p>
            <a:pPr marL="0" indent="0" algn="ctr" eaLnBrk="1" hangingPunct="1">
              <a:lnSpc>
                <a:spcPct val="120000"/>
              </a:lnSpc>
              <a:spcBef>
                <a:spcPct val="0"/>
              </a:spcBef>
              <a:buClrTx/>
            </a:pPr>
            <a:r>
              <a:rPr lang="en-US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LISTEN</a:t>
            </a:r>
            <a:endParaRPr lang="en-US" altLang="en-US" sz="2800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4E2AA117-81C0-46FE-A896-9E6A74361C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1727" y="5104562"/>
            <a:ext cx="3657600" cy="731520"/>
          </a:xfrm>
          <a:prstGeom prst="rect">
            <a:avLst/>
          </a:prstGeom>
          <a:solidFill>
            <a:srgbClr val="073E61"/>
          </a:solidFill>
          <a:ln>
            <a:noFill/>
          </a:ln>
          <a:extLst/>
        </p:spPr>
        <p:txBody>
          <a:bodyPr anchor="ctr"/>
          <a:lstStyle>
            <a:lvl1pPr marL="552450" indent="-552450" eaLnBrk="0" hangingPunct="0">
              <a:spcBef>
                <a:spcPts val="1200"/>
              </a:spcBef>
              <a:buClr>
                <a:srgbClr val="838995"/>
              </a:buClr>
              <a:buFont typeface="Arial" charset="0"/>
              <a:defRPr>
                <a:solidFill>
                  <a:schemeClr val="tx1"/>
                </a:solidFill>
                <a:latin typeface="Corbel" pitchFamily="34" charset="0"/>
                <a:cs typeface="Tahoma" charset="0"/>
              </a:defRPr>
            </a:lvl1pPr>
            <a:lvl2pPr marL="742950" indent="-28575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2pPr>
            <a:lvl3pPr marL="11430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3pPr>
            <a:lvl4pPr marL="16002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4pPr>
            <a:lvl5pPr marL="20574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9pPr>
          </a:lstStyle>
          <a:p>
            <a:pPr marL="0" indent="0" algn="ctr" eaLnBrk="1" hangingPunct="1">
              <a:spcBef>
                <a:spcPct val="0"/>
              </a:spcBef>
              <a:buClrTx/>
            </a:pPr>
            <a:r>
              <a:rPr lang="en-US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POSITIVE </a:t>
            </a:r>
            <a:r>
              <a:rPr lang="en-US" altLang="en-US" sz="2800" b="1" cap="all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ATTITUDE</a:t>
            </a:r>
            <a:endParaRPr lang="en-US" altLang="en-US" sz="2800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5E318C70-EF7E-4764-85BC-4613BCF8DA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9695" y="4261143"/>
            <a:ext cx="3657600" cy="731520"/>
          </a:xfrm>
          <a:prstGeom prst="rect">
            <a:avLst/>
          </a:prstGeom>
          <a:solidFill>
            <a:srgbClr val="073E61"/>
          </a:solidFill>
          <a:ln>
            <a:noFill/>
          </a:ln>
          <a:extLst/>
        </p:spPr>
        <p:txBody>
          <a:bodyPr anchor="ctr"/>
          <a:lstStyle>
            <a:lvl1pPr marL="552450" indent="-552450" eaLnBrk="0" hangingPunct="0">
              <a:spcBef>
                <a:spcPts val="1200"/>
              </a:spcBef>
              <a:buClr>
                <a:srgbClr val="838995"/>
              </a:buClr>
              <a:buFont typeface="Arial" charset="0"/>
              <a:defRPr>
                <a:solidFill>
                  <a:schemeClr val="tx1"/>
                </a:solidFill>
                <a:latin typeface="Corbel" pitchFamily="34" charset="0"/>
                <a:cs typeface="Tahoma" charset="0"/>
              </a:defRPr>
            </a:lvl1pPr>
            <a:lvl2pPr marL="742950" indent="-28575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2pPr>
            <a:lvl3pPr marL="11430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3pPr>
            <a:lvl4pPr marL="16002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4pPr>
            <a:lvl5pPr marL="20574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9pPr>
          </a:lstStyle>
          <a:p>
            <a:pPr marL="0" indent="0" algn="ctr" eaLnBrk="1" hangingPunct="1">
              <a:lnSpc>
                <a:spcPct val="120000"/>
              </a:lnSpc>
              <a:spcBef>
                <a:spcPct val="0"/>
              </a:spcBef>
              <a:buClrTx/>
            </a:pPr>
            <a:r>
              <a:rPr lang="en-US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RELATIONSHIPS</a:t>
            </a:r>
            <a:endParaRPr lang="en-US" altLang="en-US" sz="2800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 hidden="1"/>
          <p:cNvSpPr txBox="1"/>
          <p:nvPr/>
        </p:nvSpPr>
        <p:spPr>
          <a:xfrm>
            <a:off x="609601" y="3379380"/>
            <a:ext cx="10972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How Leaders Lead with Passion, Power, &amp; Purpose</a:t>
            </a:r>
          </a:p>
          <a:p>
            <a:pPr algn="ctr"/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Learning Objectives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1442407-538E-45FF-AF87-E54259892C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6138636"/>
            <a:ext cx="1700931" cy="4145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1778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  <p:bldP spid="15" grpId="0" animBg="1"/>
      <p:bldP spid="16" grpId="0" animBg="1"/>
      <p:bldP spid="18" grpId="0" animBg="1"/>
      <p:bldP spid="22" grpId="0" animBg="1"/>
      <p:bldP spid="23" grpId="0" animBg="1"/>
      <p:bldP spid="24" grpId="0" animBg="1"/>
      <p:bldP spid="8" grpId="0"/>
      <p:bldP spid="8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Self-Mastery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9600" y="2450413"/>
            <a:ext cx="10982476" cy="4101882"/>
          </a:xfrm>
        </p:spPr>
        <p:txBody>
          <a:bodyPr>
            <a:normAutofit/>
          </a:bodyPr>
          <a:lstStyle/>
          <a:p>
            <a:pPr marL="130175" indent="0" algn="ctr">
              <a:lnSpc>
                <a:spcPts val="4600"/>
              </a:lnSpc>
              <a:buNone/>
            </a:pPr>
            <a:r>
              <a:rPr lang="en-US" sz="3200" dirty="0">
                <a:solidFill>
                  <a:prstClr val="black"/>
                </a:solidFill>
              </a:rPr>
              <a:t>The self-confident ability to </a:t>
            </a:r>
            <a:r>
              <a:rPr lang="en-US" sz="3200" dirty="0">
                <a:solidFill>
                  <a:srgbClr val="A40000"/>
                </a:solidFill>
              </a:rPr>
              <a:t>crystalize your thinking </a:t>
            </a:r>
            <a:r>
              <a:rPr lang="en-US" sz="3200" dirty="0">
                <a:solidFill>
                  <a:prstClr val="black"/>
                </a:solidFill>
              </a:rPr>
              <a:t>and establish an exact direction for your own life, </a:t>
            </a:r>
            <a:r>
              <a:rPr lang="en-US" sz="3200" dirty="0" smtClean="0">
                <a:solidFill>
                  <a:prstClr val="black"/>
                </a:solidFill>
              </a:rPr>
              <a:t/>
            </a:r>
            <a:br>
              <a:rPr lang="en-US" sz="3200" dirty="0" smtClean="0">
                <a:solidFill>
                  <a:prstClr val="black"/>
                </a:solidFill>
              </a:rPr>
            </a:br>
            <a:r>
              <a:rPr lang="en-US" sz="3200" dirty="0" smtClean="0">
                <a:solidFill>
                  <a:prstClr val="black"/>
                </a:solidFill>
              </a:rPr>
              <a:t>to </a:t>
            </a:r>
            <a:r>
              <a:rPr lang="en-US" sz="3200" dirty="0">
                <a:solidFill>
                  <a:prstClr val="black"/>
                </a:solidFill>
              </a:rPr>
              <a:t>commit yourself to moving in that direction, </a:t>
            </a:r>
            <a:r>
              <a:rPr lang="en-US" sz="3200" dirty="0" smtClean="0">
                <a:solidFill>
                  <a:prstClr val="black"/>
                </a:solidFill>
              </a:rPr>
              <a:t/>
            </a:r>
            <a:br>
              <a:rPr lang="en-US" sz="3200" dirty="0" smtClean="0">
                <a:solidFill>
                  <a:prstClr val="black"/>
                </a:solidFill>
              </a:rPr>
            </a:br>
            <a:r>
              <a:rPr lang="en-US" sz="3200" dirty="0" smtClean="0">
                <a:solidFill>
                  <a:prstClr val="black"/>
                </a:solidFill>
              </a:rPr>
              <a:t>and </a:t>
            </a:r>
            <a:r>
              <a:rPr lang="en-US" sz="3200" dirty="0">
                <a:solidFill>
                  <a:prstClr val="black"/>
                </a:solidFill>
              </a:rPr>
              <a:t>take determined action to acquire, accomplish </a:t>
            </a:r>
            <a:r>
              <a:rPr lang="en-US" sz="3200" dirty="0" smtClean="0">
                <a:solidFill>
                  <a:prstClr val="black"/>
                </a:solidFill>
              </a:rPr>
              <a:t/>
            </a:r>
            <a:br>
              <a:rPr lang="en-US" sz="3200" dirty="0" smtClean="0">
                <a:solidFill>
                  <a:prstClr val="black"/>
                </a:solidFill>
              </a:rPr>
            </a:br>
            <a:r>
              <a:rPr lang="en-US" sz="3200" dirty="0" smtClean="0">
                <a:solidFill>
                  <a:prstClr val="black"/>
                </a:solidFill>
              </a:rPr>
              <a:t>or </a:t>
            </a:r>
            <a:r>
              <a:rPr lang="en-US" sz="3200" dirty="0">
                <a:solidFill>
                  <a:prstClr val="black"/>
                </a:solidFill>
              </a:rPr>
              <a:t>become, what you identify as the ultimate goal </a:t>
            </a:r>
            <a:r>
              <a:rPr lang="en-US" sz="3200" dirty="0" smtClean="0">
                <a:solidFill>
                  <a:prstClr val="black"/>
                </a:solidFill>
              </a:rPr>
              <a:t/>
            </a:r>
            <a:br>
              <a:rPr lang="en-US" sz="3200" dirty="0" smtClean="0">
                <a:solidFill>
                  <a:prstClr val="black"/>
                </a:solidFill>
              </a:rPr>
            </a:br>
            <a:r>
              <a:rPr lang="en-US" sz="3200" dirty="0" smtClean="0">
                <a:solidFill>
                  <a:prstClr val="black"/>
                </a:solidFill>
              </a:rPr>
              <a:t>or </a:t>
            </a:r>
            <a:r>
              <a:rPr lang="en-US" sz="3200" dirty="0">
                <a:solidFill>
                  <a:prstClr val="black"/>
                </a:solidFill>
              </a:rPr>
              <a:t>goals for your life.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442407-538E-45FF-AF87-E54259892C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6138636"/>
            <a:ext cx="1700931" cy="4145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18045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Self-Directed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179966" y="851647"/>
            <a:ext cx="7981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1585" y="2381831"/>
            <a:ext cx="4870839" cy="4033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1442407-538E-45FF-AF87-E54259892C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6138636"/>
            <a:ext cx="1700931" cy="414564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609600" y="2347418"/>
            <a:ext cx="6048054" cy="410188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463550" indent="-333375" algn="l" defTabSz="385743" rtl="0" eaLnBrk="1" latinLnBrk="0" hangingPunct="1">
              <a:lnSpc>
                <a:spcPct val="100000"/>
              </a:lnSpc>
              <a:spcBef>
                <a:spcPts val="422"/>
              </a:spcBef>
              <a:buClr>
                <a:srgbClr val="F9C213"/>
              </a:buClr>
              <a:buFont typeface="Arial" panose="020B0604020202020204" pitchFamily="34" charset="0"/>
              <a:buChar char="•"/>
              <a:defRPr sz="3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31825" indent="-331788" algn="l" defTabSz="385743" rtl="0" eaLnBrk="1" latinLnBrk="0" hangingPunct="1">
              <a:lnSpc>
                <a:spcPct val="100000"/>
              </a:lnSpc>
              <a:spcBef>
                <a:spcPts val="211"/>
              </a:spcBef>
              <a:buClr>
                <a:srgbClr val="F9C213"/>
              </a:buClr>
              <a:buFont typeface="Arial" panose="020B0604020202020204" pitchFamily="34" charset="0"/>
              <a:buChar char="•"/>
              <a:defRPr sz="3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82180" indent="-96436" algn="l" defTabSz="385743" rtl="0" eaLnBrk="1" latinLnBrk="0" hangingPunct="1">
              <a:lnSpc>
                <a:spcPct val="10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1969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5051" indent="-96436" algn="l" defTabSz="385743" rtl="0" eaLnBrk="1" latinLnBrk="0" hangingPunct="1">
              <a:lnSpc>
                <a:spcPct val="10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1969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7921" indent="-96436" algn="l" defTabSz="385743" rtl="0" eaLnBrk="1" latinLnBrk="0" hangingPunct="1">
              <a:lnSpc>
                <a:spcPct val="10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1969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60793" indent="-96436" algn="l" defTabSz="38574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53665" indent="-96436" algn="l" defTabSz="38574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6536" indent="-96436" algn="l" defTabSz="38574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9407" indent="-96436" algn="l" defTabSz="38574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0175" indent="0" algn="ctr">
              <a:buFont typeface="Arial" panose="020B0604020202020204" pitchFamily="34" charset="0"/>
              <a:buNone/>
            </a:pPr>
            <a:r>
              <a:rPr lang="en-US" altLang="en-US" sz="3600" dirty="0" smtClean="0">
                <a:solidFill>
                  <a:prstClr val="black"/>
                </a:solidFill>
              </a:rPr>
              <a:t>“The ability to direct your thoughts and actions toward a </a:t>
            </a:r>
            <a:r>
              <a:rPr lang="en-US" altLang="en-US" sz="3600" i="1" dirty="0" smtClean="0">
                <a:solidFill>
                  <a:srgbClr val="A40000"/>
                </a:solidFill>
              </a:rPr>
              <a:t>predetermined</a:t>
            </a:r>
            <a:r>
              <a:rPr lang="en-US" altLang="en-US" sz="3600" dirty="0" smtClean="0">
                <a:solidFill>
                  <a:srgbClr val="FF0000"/>
                </a:solidFill>
              </a:rPr>
              <a:t> </a:t>
            </a:r>
            <a:r>
              <a:rPr lang="en-US" altLang="en-US" sz="3600" dirty="0" smtClean="0">
                <a:solidFill>
                  <a:prstClr val="black"/>
                </a:solidFill>
              </a:rPr>
              <a:t>goal or objective”</a:t>
            </a:r>
            <a:endParaRPr lang="en-US" altLang="en-US" sz="3600" dirty="0">
              <a:solidFill>
                <a:prstClr val="black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38947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Purpose?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09601" y="2983934"/>
            <a:ext cx="6119972" cy="2445868"/>
          </a:xfrm>
        </p:spPr>
        <p:txBody>
          <a:bodyPr>
            <a:normAutofit/>
          </a:bodyPr>
          <a:lstStyle/>
          <a:p>
            <a:pPr marL="130175" indent="0" algn="ctr">
              <a:buNone/>
            </a:pPr>
            <a:r>
              <a:rPr lang="en-US" sz="4000" dirty="0">
                <a:solidFill>
                  <a:srgbClr val="222222"/>
                </a:solidFill>
              </a:rPr>
              <a:t>The </a:t>
            </a:r>
            <a:r>
              <a:rPr lang="en-US" sz="4000" dirty="0">
                <a:solidFill>
                  <a:srgbClr val="A40000"/>
                </a:solidFill>
              </a:rPr>
              <a:t>reason</a:t>
            </a:r>
            <a:r>
              <a:rPr lang="en-US" sz="4000" dirty="0">
                <a:solidFill>
                  <a:srgbClr val="222222"/>
                </a:solidFill>
              </a:rPr>
              <a:t> for doing </a:t>
            </a:r>
            <a:r>
              <a:rPr lang="en-US" sz="4000" dirty="0" smtClean="0">
                <a:solidFill>
                  <a:srgbClr val="222222"/>
                </a:solidFill>
              </a:rPr>
              <a:t/>
            </a:r>
            <a:br>
              <a:rPr lang="en-US" sz="4000" dirty="0" smtClean="0">
                <a:solidFill>
                  <a:srgbClr val="222222"/>
                </a:solidFill>
              </a:rPr>
            </a:br>
            <a:r>
              <a:rPr lang="en-US" sz="4000" dirty="0" smtClean="0">
                <a:solidFill>
                  <a:srgbClr val="222222"/>
                </a:solidFill>
              </a:rPr>
              <a:t>or </a:t>
            </a:r>
            <a:r>
              <a:rPr lang="en-US" sz="4000" dirty="0">
                <a:solidFill>
                  <a:srgbClr val="222222"/>
                </a:solidFill>
              </a:rPr>
              <a:t>creating </a:t>
            </a:r>
            <a:r>
              <a:rPr lang="en-US" sz="4000" dirty="0" smtClean="0">
                <a:solidFill>
                  <a:srgbClr val="222222"/>
                </a:solidFill>
              </a:rPr>
              <a:t>something</a:t>
            </a:r>
            <a:endParaRPr lang="en-US" sz="4000" dirty="0">
              <a:solidFill>
                <a:prstClr val="black"/>
              </a:solidFill>
            </a:endParaRPr>
          </a:p>
        </p:txBody>
      </p:sp>
      <p:pic>
        <p:nvPicPr>
          <p:cNvPr id="5" name="Picture 2" descr="Image result for Purpose">
            <a:extLst>
              <a:ext uri="{FF2B5EF4-FFF2-40B4-BE49-F238E27FC236}">
                <a16:creationId xmlns:a16="http://schemas.microsoft.com/office/drawing/2014/main" id="{BA10BE8C-4AFA-45C8-94E7-AD735C0886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1524" y="3140043"/>
            <a:ext cx="4366211" cy="21336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1442407-538E-45FF-AF87-E54259892C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6138636"/>
            <a:ext cx="1700931" cy="4145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0909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Positive Attitude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2917581" y="2822880"/>
            <a:ext cx="6356839" cy="3085551"/>
            <a:chOff x="2917580" y="3007514"/>
            <a:chExt cx="6356839" cy="3085551"/>
          </a:xfrm>
        </p:grpSpPr>
        <p:sp>
          <p:nvSpPr>
            <p:cNvPr id="5" name="Rectangle 4"/>
            <p:cNvSpPr/>
            <p:nvPr/>
          </p:nvSpPr>
          <p:spPr>
            <a:xfrm>
              <a:off x="2917580" y="3007514"/>
              <a:ext cx="6356839" cy="3085551"/>
            </a:xfrm>
            <a:prstGeom prst="rect">
              <a:avLst/>
            </a:prstGeom>
            <a:solidFill>
              <a:srgbClr val="073E6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3053861" y="3312609"/>
              <a:ext cx="6084277" cy="2246769"/>
              <a:chOff x="3050930" y="3147646"/>
              <a:chExt cx="6084277" cy="2246769"/>
            </a:xfrm>
          </p:grpSpPr>
          <p:sp>
            <p:nvSpPr>
              <p:cNvPr id="6" name="TextBox 5"/>
              <p:cNvSpPr txBox="1"/>
              <p:nvPr/>
            </p:nvSpPr>
            <p:spPr>
              <a:xfrm>
                <a:off x="3050930" y="3147646"/>
                <a:ext cx="6084277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8000" b="1" dirty="0" smtClean="0">
                    <a:solidFill>
                      <a:schemeClr val="bg1"/>
                    </a:solidFill>
                    <a:latin typeface="Arial Black" panose="020B0A04020102020204" pitchFamily="34" charset="0"/>
                    <a:cs typeface="Arial" panose="020B0604020202020204" pitchFamily="34" charset="0"/>
                  </a:rPr>
                  <a:t>ATTITUDE</a:t>
                </a:r>
                <a:endParaRPr lang="en-US" sz="6600" b="1" dirty="0">
                  <a:solidFill>
                    <a:schemeClr val="bg1"/>
                  </a:solidFill>
                  <a:latin typeface="Arial Black" panose="020B0A040201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3226778" y="4471085"/>
                <a:ext cx="5785338" cy="92333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5400" b="1" dirty="0" smtClean="0">
                    <a:solidFill>
                      <a:srgbClr val="073E61"/>
                    </a:solidFill>
                    <a:latin typeface="Arial Black" panose="020B0A04020102020204" pitchFamily="34" charset="0"/>
                  </a:rPr>
                  <a:t>IS A DECISION</a:t>
                </a:r>
                <a:endParaRPr lang="en-US" sz="5400" b="1" dirty="0">
                  <a:solidFill>
                    <a:srgbClr val="073E61"/>
                  </a:solidFill>
                  <a:latin typeface="Arial Black" panose="020B0A04020102020204" pitchFamily="34" charset="0"/>
                </a:endParaRPr>
              </a:p>
            </p:txBody>
          </p:sp>
        </p:grp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71442407-538E-45FF-AF87-E54259892C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6138636"/>
            <a:ext cx="1700931" cy="4145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107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Tips to Attitude Change</a:t>
            </a:r>
            <a:endParaRPr lang="en-US" dirty="0"/>
          </a:p>
        </p:txBody>
      </p:sp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6057900" y="400050"/>
            <a:ext cx="185738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1"/>
          <p:cNvSpPr>
            <a:spLocks noGrp="1"/>
          </p:cNvSpPr>
          <p:nvPr>
            <p:ph idx="1"/>
          </p:nvPr>
        </p:nvSpPr>
        <p:spPr>
          <a:xfrm>
            <a:off x="609600" y="2837807"/>
            <a:ext cx="10972800" cy="1403840"/>
          </a:xfrm>
        </p:spPr>
        <p:txBody>
          <a:bodyPr>
            <a:noAutofit/>
          </a:bodyPr>
          <a:lstStyle/>
          <a:p>
            <a:pPr marL="644525" indent="-514350">
              <a:buClr>
                <a:srgbClr val="132B61"/>
              </a:buClr>
              <a:buFont typeface="+mj-lt"/>
              <a:buAutoNum type="arabicPeriod"/>
            </a:pPr>
            <a:r>
              <a:rPr lang="en-US" sz="4400" dirty="0"/>
              <a:t>Your </a:t>
            </a:r>
            <a:r>
              <a:rPr lang="en-US" sz="4400" dirty="0" smtClean="0"/>
              <a:t>attitude </a:t>
            </a:r>
            <a:r>
              <a:rPr lang="en-US" sz="4400" dirty="0"/>
              <a:t>toward life will determine </a:t>
            </a:r>
            <a:r>
              <a:rPr lang="en-US" sz="4400" dirty="0" smtClean="0"/>
              <a:t>life's attitude </a:t>
            </a:r>
            <a:r>
              <a:rPr lang="en-US" sz="4400" dirty="0"/>
              <a:t>toward </a:t>
            </a:r>
            <a:r>
              <a:rPr lang="en-US" sz="4400" dirty="0" smtClean="0"/>
              <a:t>you</a:t>
            </a:r>
          </a:p>
        </p:txBody>
      </p:sp>
      <p:sp>
        <p:nvSpPr>
          <p:cNvPr id="4" name="2"/>
          <p:cNvSpPr/>
          <p:nvPr/>
        </p:nvSpPr>
        <p:spPr>
          <a:xfrm>
            <a:off x="609600" y="4357323"/>
            <a:ext cx="109728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44525" indent="-514350">
              <a:buClr>
                <a:srgbClr val="132B61"/>
              </a:buClr>
              <a:buFont typeface="+mj-lt"/>
              <a:buAutoNum type="arabicPeriod" startAt="2"/>
            </a:pP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Your attitude toward others will determine their attitude toward you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1442407-538E-45FF-AF87-E54259892C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6138636"/>
            <a:ext cx="1700931" cy="4145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81986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4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Tips to Attitude Change</a:t>
            </a:r>
            <a:endParaRPr lang="en-US" dirty="0"/>
          </a:p>
        </p:txBody>
      </p:sp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6057900" y="400050"/>
            <a:ext cx="185738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3"/>
          <p:cNvSpPr/>
          <p:nvPr/>
        </p:nvSpPr>
        <p:spPr>
          <a:xfrm>
            <a:off x="609600" y="2816452"/>
            <a:ext cx="109728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44525" indent="-514350">
              <a:buClr>
                <a:srgbClr val="132B61"/>
              </a:buClr>
              <a:buFont typeface="+mj-lt"/>
              <a:buAutoNum type="arabicPeriod" startAt="3"/>
            </a:pP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Radiate the attitude of accountability </a:t>
            </a:r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trust</a:t>
            </a:r>
          </a:p>
        </p:txBody>
      </p:sp>
      <p:sp>
        <p:nvSpPr>
          <p:cNvPr id="6" name="4"/>
          <p:cNvSpPr/>
          <p:nvPr/>
        </p:nvSpPr>
        <p:spPr>
          <a:xfrm>
            <a:off x="616243" y="4359254"/>
            <a:ext cx="109728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44525" indent="-514350">
              <a:buClr>
                <a:srgbClr val="132B61"/>
              </a:buClr>
              <a:buFont typeface="+mj-lt"/>
              <a:buAutoNum type="arabicPeriod" startAt="4"/>
            </a:pP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Radiate the attitude of well being </a:t>
            </a:r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confidence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1442407-538E-45FF-AF87-E54259892C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6138636"/>
            <a:ext cx="1700931" cy="4145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00178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Attitude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9600" y="2254468"/>
            <a:ext cx="10982476" cy="4298731"/>
          </a:xfrm>
        </p:spPr>
        <p:txBody>
          <a:bodyPr>
            <a:normAutofit/>
          </a:bodyPr>
          <a:lstStyle/>
          <a:p>
            <a:pPr marL="130175" indent="0" algn="ctr">
              <a:buNone/>
            </a:pPr>
            <a:r>
              <a:rPr lang="en-US" sz="4400" dirty="0"/>
              <a:t>Don’t Just Aspire to Make a Living, </a:t>
            </a: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>Aspire </a:t>
            </a:r>
            <a:r>
              <a:rPr lang="en-US" sz="4400" dirty="0"/>
              <a:t>to Make a Difference</a:t>
            </a:r>
            <a:r>
              <a:rPr lang="en-US" sz="4400" dirty="0" smtClean="0"/>
              <a:t>!</a:t>
            </a:r>
            <a:endParaRPr lang="en-US" sz="4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442407-538E-45FF-AF87-E54259892C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6138636"/>
            <a:ext cx="1700931" cy="4145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0798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889820"/>
            <a:ext cx="10982476" cy="1491054"/>
          </a:xfrm>
        </p:spPr>
        <p:txBody>
          <a:bodyPr anchor="ctr">
            <a:normAutofit/>
          </a:bodyPr>
          <a:lstStyle/>
          <a:p>
            <a:pPr marL="130175" indent="0" algn="ctr">
              <a:buNone/>
            </a:pPr>
            <a:r>
              <a:rPr lang="en-US" sz="3600" dirty="0" smtClean="0"/>
              <a:t>How you feel about yourself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Self-Esteem?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764" y="3148469"/>
            <a:ext cx="5740149" cy="38401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1442407-538E-45FF-AF87-E54259892C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6138636"/>
            <a:ext cx="1700931" cy="4145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14523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2532437"/>
            <a:ext cx="5486400" cy="3603982"/>
          </a:xfrm>
        </p:spPr>
        <p:txBody>
          <a:bodyPr>
            <a:noAutofit/>
          </a:bodyPr>
          <a:lstStyle/>
          <a:p>
            <a:r>
              <a:rPr lang="en-US" sz="3200" dirty="0"/>
              <a:t>Inadequacy</a:t>
            </a:r>
          </a:p>
          <a:p>
            <a:endParaRPr lang="en-US" sz="200" dirty="0"/>
          </a:p>
          <a:p>
            <a:r>
              <a:rPr lang="en-US" sz="3200" dirty="0"/>
              <a:t>Insecurity</a:t>
            </a:r>
          </a:p>
          <a:p>
            <a:endParaRPr lang="en-US" sz="200" dirty="0"/>
          </a:p>
          <a:p>
            <a:r>
              <a:rPr lang="en-US" sz="3200" dirty="0"/>
              <a:t>Self-doubt</a:t>
            </a:r>
          </a:p>
          <a:p>
            <a:endParaRPr lang="en-US" sz="200" dirty="0"/>
          </a:p>
          <a:p>
            <a:r>
              <a:rPr lang="en-US" sz="3200" dirty="0"/>
              <a:t>Guilt</a:t>
            </a:r>
          </a:p>
          <a:p>
            <a:endParaRPr lang="en-US" sz="200" dirty="0"/>
          </a:p>
          <a:p>
            <a:r>
              <a:rPr lang="en-US" sz="3200" dirty="0"/>
              <a:t>Fear of </a:t>
            </a:r>
            <a:r>
              <a:rPr lang="en-US" sz="3200" dirty="0" smtClean="0"/>
              <a:t>participation</a:t>
            </a:r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People with Low Self-Esteem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68"/>
          <a:stretch/>
        </p:blipFill>
        <p:spPr>
          <a:xfrm>
            <a:off x="5991690" y="2456477"/>
            <a:ext cx="4765698" cy="37559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1442407-538E-45FF-AF87-E54259892C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6138636"/>
            <a:ext cx="1700931" cy="4145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51685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2453350"/>
            <a:ext cx="6755541" cy="3687318"/>
          </a:xfrm>
        </p:spPr>
        <p:txBody>
          <a:bodyPr>
            <a:normAutofit/>
          </a:bodyPr>
          <a:lstStyle/>
          <a:p>
            <a:r>
              <a:rPr lang="en-US" sz="3200" dirty="0"/>
              <a:t>Speak your </a:t>
            </a:r>
            <a:r>
              <a:rPr lang="en-US" sz="3200" dirty="0" smtClean="0"/>
              <a:t>mind</a:t>
            </a:r>
          </a:p>
          <a:p>
            <a:endParaRPr lang="en-US" sz="100" dirty="0"/>
          </a:p>
          <a:p>
            <a:r>
              <a:rPr lang="en-US" sz="3200" dirty="0"/>
              <a:t>Are nice and </a:t>
            </a:r>
            <a:r>
              <a:rPr lang="en-US" sz="3200" dirty="0" smtClean="0"/>
              <a:t>friendly</a:t>
            </a:r>
          </a:p>
          <a:p>
            <a:endParaRPr lang="en-US" sz="100" dirty="0"/>
          </a:p>
          <a:p>
            <a:r>
              <a:rPr lang="en-US" sz="3200" dirty="0"/>
              <a:t>Have a sense of </a:t>
            </a:r>
            <a:r>
              <a:rPr lang="en-US" sz="3200" dirty="0" smtClean="0"/>
              <a:t>humor</a:t>
            </a:r>
          </a:p>
          <a:p>
            <a:endParaRPr lang="en-US" sz="200" dirty="0"/>
          </a:p>
          <a:p>
            <a:r>
              <a:rPr lang="en-US" sz="3200" dirty="0"/>
              <a:t>Believe in your </a:t>
            </a:r>
            <a:r>
              <a:rPr lang="en-US" sz="3200" dirty="0" smtClean="0"/>
              <a:t>abilities</a:t>
            </a:r>
          </a:p>
          <a:p>
            <a:endParaRPr lang="en-US" sz="100" dirty="0"/>
          </a:p>
          <a:p>
            <a:r>
              <a:rPr lang="en-US" sz="3200" dirty="0"/>
              <a:t>Will move out of comfort </a:t>
            </a:r>
            <a:r>
              <a:rPr lang="en-US" sz="3200" dirty="0" smtClean="0"/>
              <a:t>zones</a:t>
            </a:r>
          </a:p>
          <a:p>
            <a:endParaRPr lang="en-US" sz="100" dirty="0"/>
          </a:p>
          <a:p>
            <a:r>
              <a:rPr lang="en-US" sz="3200" dirty="0"/>
              <a:t>Good with </a:t>
            </a:r>
            <a:r>
              <a:rPr lang="en-US" sz="3200" dirty="0" smtClean="0"/>
              <a:t>people</a:t>
            </a:r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Rewards of High Self-Esteem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2" t="12383" r="15975" b="11562"/>
          <a:stretch/>
        </p:blipFill>
        <p:spPr>
          <a:xfrm>
            <a:off x="7496364" y="2846462"/>
            <a:ext cx="3920397" cy="29010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1442407-538E-45FF-AF87-E54259892C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6138636"/>
            <a:ext cx="1700931" cy="4145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57442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2420496"/>
            <a:ext cx="10982476" cy="3836466"/>
          </a:xfrm>
        </p:spPr>
        <p:txBody>
          <a:bodyPr>
            <a:noAutofit/>
          </a:bodyPr>
          <a:lstStyle/>
          <a:p>
            <a:r>
              <a:rPr lang="en-US" sz="3200" dirty="0"/>
              <a:t>Acts of kindness</a:t>
            </a:r>
          </a:p>
          <a:p>
            <a:r>
              <a:rPr lang="en-US" sz="3200" dirty="0" smtClean="0"/>
              <a:t>Positive </a:t>
            </a:r>
            <a:r>
              <a:rPr lang="en-US" sz="3200" dirty="0"/>
              <a:t>self-talk</a:t>
            </a:r>
          </a:p>
          <a:p>
            <a:r>
              <a:rPr lang="en-US" sz="3200" dirty="0" smtClean="0"/>
              <a:t>Treat </a:t>
            </a:r>
            <a:r>
              <a:rPr lang="en-US" sz="3200" dirty="0"/>
              <a:t>everyone with respect</a:t>
            </a:r>
          </a:p>
          <a:p>
            <a:r>
              <a:rPr lang="en-US" sz="3200" dirty="0" smtClean="0"/>
              <a:t>Dress </a:t>
            </a:r>
            <a:r>
              <a:rPr lang="en-US" sz="3200" dirty="0"/>
              <a:t>and look your best</a:t>
            </a:r>
          </a:p>
          <a:p>
            <a:r>
              <a:rPr lang="en-US" sz="3200" dirty="0" smtClean="0"/>
              <a:t>Accept </a:t>
            </a:r>
            <a:r>
              <a:rPr lang="en-US" sz="3200" dirty="0"/>
              <a:t>yourself</a:t>
            </a:r>
          </a:p>
          <a:p>
            <a:r>
              <a:rPr lang="en-US" sz="3200" dirty="0" smtClean="0"/>
              <a:t>Set internal standards</a:t>
            </a:r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Improve Your Self-Esteem</a:t>
            </a:r>
          </a:p>
        </p:txBody>
      </p:sp>
      <p:pic>
        <p:nvPicPr>
          <p:cNvPr id="4" name="Picture 4" descr="Image result for self esteem">
            <a:extLst>
              <a:ext uri="{FF2B5EF4-FFF2-40B4-BE49-F238E27FC236}">
                <a16:creationId xmlns:a16="http://schemas.microsoft.com/office/drawing/2014/main" id="{082F055F-1CBE-4D06-AC07-E3353360E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6018" y="3019364"/>
            <a:ext cx="4691077" cy="2638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1442407-538E-45FF-AF87-E54259892C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6138636"/>
            <a:ext cx="1700931" cy="4145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08610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576" y="1817846"/>
            <a:ext cx="6222848" cy="425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3179966" y="851647"/>
            <a:ext cx="7981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A843CEA2-99B0-4DD0-837B-3988ABE9F9DA}"/>
              </a:ext>
            </a:extLst>
          </p:cNvPr>
          <p:cNvSpPr txBox="1">
            <a:spLocks noChangeArrowheads="1"/>
          </p:cNvSpPr>
          <p:nvPr/>
        </p:nvSpPr>
        <p:spPr>
          <a:xfrm>
            <a:off x="1774538" y="581783"/>
            <a:ext cx="8642924" cy="10432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7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Building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Positive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Relationships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Tx/>
              <a:buFont typeface="Wingdings 2" panose="05020102010507070707" pitchFamily="18" charset="2"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Tx/>
              <a:buFont typeface="Wingdings" pitchFamily="2" charset="2"/>
              <a:buChar char="q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Tx/>
              <a:buFont typeface="Wingdings" pitchFamily="2" charset="2"/>
              <a:buChar char="q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Tx/>
              <a:buFont typeface="Wingdings" pitchFamily="2" charset="2"/>
              <a:buChar char="q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Tx/>
              <a:buFont typeface="Wingdings" pitchFamily="2" charset="2"/>
              <a:buChar char="q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4BCAAD"/>
              </a:buClr>
              <a:buSzTx/>
              <a:buFont typeface="Wingdings 2" panose="05020102010507070707" pitchFamily="18" charset="2"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Positive Relationships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442407-538E-45FF-AF87-E54259892C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6138636"/>
            <a:ext cx="1700931" cy="4145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58411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80457" y="1719943"/>
            <a:ext cx="15429602" cy="5138057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Showing Genuine Interest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42907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39"/>
          <a:stretch/>
        </p:blipFill>
        <p:spPr>
          <a:xfrm>
            <a:off x="3179966" y="2263004"/>
            <a:ext cx="5832068" cy="40829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 Basic Good Manners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179966" y="851647"/>
            <a:ext cx="7981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442407-538E-45FF-AF87-E54259892C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6138636"/>
            <a:ext cx="1700931" cy="4145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71658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4701" y="1677714"/>
            <a:ext cx="7342598" cy="48754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 Real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568540" y="2284414"/>
            <a:ext cx="5346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cap="all" dirty="0" smtClean="0">
                <a:effectLst>
                  <a:glow rad="63500">
                    <a:schemeClr val="bg1">
                      <a:alpha val="46000"/>
                    </a:schemeClr>
                  </a:glo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Lose the mask</a:t>
            </a:r>
            <a:endParaRPr lang="en-US" sz="4400" b="1" cap="all" dirty="0">
              <a:effectLst>
                <a:glow rad="63500">
                  <a:schemeClr val="bg1">
                    <a:alpha val="46000"/>
                  </a:schemeClr>
                </a:glo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45584" y="5753915"/>
            <a:ext cx="288252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400" b="1" cap="all" dirty="0" smtClean="0">
                <a:effectLst>
                  <a:glow rad="63500">
                    <a:schemeClr val="bg1">
                      <a:alpha val="46000"/>
                    </a:schemeClr>
                  </a:glo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Be real</a:t>
            </a:r>
            <a:endParaRPr lang="en-US" sz="4400" b="1" cap="all" dirty="0">
              <a:effectLst>
                <a:glow rad="63500">
                  <a:schemeClr val="bg1">
                    <a:alpha val="46000"/>
                  </a:schemeClr>
                </a:glo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1442407-538E-45FF-AF87-E54259892C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6138636"/>
            <a:ext cx="1700931" cy="4145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4553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7300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2267" y="2198670"/>
            <a:ext cx="6387466" cy="42604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 to Deal with Difficult People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179966" y="851647"/>
            <a:ext cx="7981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442407-538E-45FF-AF87-E54259892C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6138636"/>
            <a:ext cx="1700931" cy="4145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795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62000">
              <a:schemeClr val="bg1">
                <a:tint val="90000"/>
                <a:lumMod val="110000"/>
              </a:schemeClr>
            </a:gs>
            <a:gs pos="29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Adaptive Communication</a:t>
            </a:r>
            <a:endParaRPr lang="en-US" dirty="0"/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F1F434AF-CFDC-4212-B622-6AF47A8192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9692" y="2813897"/>
            <a:ext cx="3657600" cy="1005840"/>
          </a:xfrm>
          <a:prstGeom prst="rect">
            <a:avLst/>
          </a:prstGeom>
          <a:solidFill>
            <a:srgbClr val="073E61"/>
          </a:solidFill>
          <a:ln>
            <a:noFill/>
          </a:ln>
          <a:extLst/>
        </p:spPr>
        <p:txBody>
          <a:bodyPr anchor="ctr"/>
          <a:lstStyle>
            <a:lvl1pPr marL="552450" indent="-552450" eaLnBrk="0" hangingPunct="0">
              <a:spcBef>
                <a:spcPts val="1200"/>
              </a:spcBef>
              <a:buClr>
                <a:srgbClr val="838995"/>
              </a:buClr>
              <a:buFont typeface="Arial" charset="0"/>
              <a:defRPr>
                <a:solidFill>
                  <a:schemeClr val="tx1"/>
                </a:solidFill>
                <a:latin typeface="Corbel" pitchFamily="34" charset="0"/>
                <a:cs typeface="Tahoma" charset="0"/>
              </a:defRPr>
            </a:lvl1pPr>
            <a:lvl2pPr marL="742950" indent="-28575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2pPr>
            <a:lvl3pPr marL="11430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3pPr>
            <a:lvl4pPr marL="16002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4pPr>
            <a:lvl5pPr marL="20574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buFont typeface="Wingdings" pitchFamily="2" charset="2"/>
              <a:buNone/>
            </a:pPr>
            <a:r>
              <a:rPr lang="en-US" altLang="en-US" sz="3200" b="1" cap="all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</a:t>
            </a:r>
            <a:endParaRPr lang="en-US" alt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4E2AA117-81C0-46FE-A896-9E6A74361C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9692" y="4056309"/>
            <a:ext cx="3657600" cy="1005840"/>
          </a:xfrm>
          <a:prstGeom prst="rect">
            <a:avLst/>
          </a:prstGeom>
          <a:solidFill>
            <a:srgbClr val="073E61"/>
          </a:solidFill>
          <a:ln>
            <a:noFill/>
          </a:ln>
          <a:extLst/>
        </p:spPr>
        <p:txBody>
          <a:bodyPr anchor="ctr"/>
          <a:lstStyle>
            <a:lvl1pPr marL="552450" indent="-552450" eaLnBrk="0" hangingPunct="0">
              <a:spcBef>
                <a:spcPts val="1200"/>
              </a:spcBef>
              <a:buClr>
                <a:srgbClr val="838995"/>
              </a:buClr>
              <a:buFont typeface="Arial" charset="0"/>
              <a:defRPr>
                <a:solidFill>
                  <a:schemeClr val="tx1"/>
                </a:solidFill>
                <a:latin typeface="Corbel" pitchFamily="34" charset="0"/>
                <a:cs typeface="Tahoma" charset="0"/>
              </a:defRPr>
            </a:lvl1pPr>
            <a:lvl2pPr marL="742950" indent="-28575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2pPr>
            <a:lvl3pPr marL="11430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3pPr>
            <a:lvl4pPr marL="16002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4pPr>
            <a:lvl5pPr marL="20574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9pPr>
          </a:lstStyle>
          <a:p>
            <a:pPr marL="0" indent="0" algn="ctr" eaLnBrk="1" hangingPunct="1">
              <a:spcBef>
                <a:spcPct val="0"/>
              </a:spcBef>
              <a:buClrTx/>
            </a:pPr>
            <a:r>
              <a:rPr lang="en-US" alt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ASSERTIVE</a:t>
            </a:r>
            <a:endParaRPr lang="en-US" altLang="en-US" sz="3200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3">
            <a:extLst>
              <a:ext uri="{FF2B5EF4-FFF2-40B4-BE49-F238E27FC236}">
                <a16:creationId xmlns:a16="http://schemas.microsoft.com/office/drawing/2014/main" id="{F1F434AF-CFDC-4212-B622-6AF47A8192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9692" y="5298722"/>
            <a:ext cx="3657600" cy="1005840"/>
          </a:xfrm>
          <a:prstGeom prst="rect">
            <a:avLst/>
          </a:prstGeom>
          <a:solidFill>
            <a:srgbClr val="073E61"/>
          </a:solidFill>
          <a:ln>
            <a:noFill/>
          </a:ln>
          <a:extLst/>
        </p:spPr>
        <p:txBody>
          <a:bodyPr anchor="ctr"/>
          <a:lstStyle>
            <a:lvl1pPr marL="552450" indent="-552450" eaLnBrk="0" hangingPunct="0">
              <a:spcBef>
                <a:spcPts val="1200"/>
              </a:spcBef>
              <a:buClr>
                <a:srgbClr val="838995"/>
              </a:buClr>
              <a:buFont typeface="Arial" charset="0"/>
              <a:defRPr>
                <a:solidFill>
                  <a:schemeClr val="tx1"/>
                </a:solidFill>
                <a:latin typeface="Corbel" pitchFamily="34" charset="0"/>
                <a:cs typeface="Tahoma" charset="0"/>
              </a:defRPr>
            </a:lvl1pPr>
            <a:lvl2pPr marL="742950" indent="-28575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2pPr>
            <a:lvl3pPr marL="11430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3pPr>
            <a:lvl4pPr marL="16002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4pPr>
            <a:lvl5pPr marL="20574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buFont typeface="Wingdings" pitchFamily="2" charset="2"/>
              <a:buNone/>
            </a:pPr>
            <a:r>
              <a:rPr lang="en-US" altLang="en-US" sz="3200" b="1" cap="all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PASSIVE</a:t>
            </a:r>
            <a:endParaRPr lang="en-US" alt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angle 3">
            <a:extLst>
              <a:ext uri="{FF2B5EF4-FFF2-40B4-BE49-F238E27FC236}">
                <a16:creationId xmlns:a16="http://schemas.microsoft.com/office/drawing/2014/main" id="{F1F434AF-CFDC-4212-B622-6AF47A8192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6983" y="2813897"/>
            <a:ext cx="3657600" cy="1005840"/>
          </a:xfrm>
          <a:prstGeom prst="rect">
            <a:avLst/>
          </a:prstGeom>
          <a:solidFill>
            <a:srgbClr val="073E61"/>
          </a:solidFill>
          <a:ln>
            <a:noFill/>
          </a:ln>
          <a:extLst/>
        </p:spPr>
        <p:txBody>
          <a:bodyPr anchor="ctr"/>
          <a:lstStyle>
            <a:lvl1pPr marL="552450" indent="-552450" eaLnBrk="0" hangingPunct="0">
              <a:spcBef>
                <a:spcPts val="1200"/>
              </a:spcBef>
              <a:buClr>
                <a:srgbClr val="838995"/>
              </a:buClr>
              <a:buFont typeface="Arial" charset="0"/>
              <a:defRPr>
                <a:solidFill>
                  <a:schemeClr val="tx1"/>
                </a:solidFill>
                <a:latin typeface="Corbel" pitchFamily="34" charset="0"/>
                <a:cs typeface="Tahoma" charset="0"/>
              </a:defRPr>
            </a:lvl1pPr>
            <a:lvl2pPr marL="742950" indent="-28575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2pPr>
            <a:lvl3pPr marL="11430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3pPr>
            <a:lvl4pPr marL="16002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4pPr>
            <a:lvl5pPr marL="20574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buFont typeface="Wingdings" pitchFamily="2" charset="2"/>
              <a:buNone/>
            </a:pPr>
            <a:r>
              <a:rPr lang="en-US" altLang="en-US" sz="3200" b="1" cap="all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IN-DIRECT</a:t>
            </a:r>
            <a:endParaRPr lang="en-US" alt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 3">
            <a:extLst>
              <a:ext uri="{FF2B5EF4-FFF2-40B4-BE49-F238E27FC236}">
                <a16:creationId xmlns:a16="http://schemas.microsoft.com/office/drawing/2014/main" id="{4E2AA117-81C0-46FE-A896-9E6A74361C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6983" y="4056309"/>
            <a:ext cx="3657600" cy="1005840"/>
          </a:xfrm>
          <a:prstGeom prst="rect">
            <a:avLst/>
          </a:prstGeom>
          <a:solidFill>
            <a:srgbClr val="073E61"/>
          </a:solidFill>
          <a:ln>
            <a:noFill/>
          </a:ln>
          <a:extLst/>
        </p:spPr>
        <p:txBody>
          <a:bodyPr anchor="ctr"/>
          <a:lstStyle>
            <a:lvl1pPr marL="552450" indent="-552450" eaLnBrk="0" hangingPunct="0">
              <a:spcBef>
                <a:spcPts val="1200"/>
              </a:spcBef>
              <a:buClr>
                <a:srgbClr val="838995"/>
              </a:buClr>
              <a:buFont typeface="Arial" charset="0"/>
              <a:defRPr>
                <a:solidFill>
                  <a:schemeClr val="tx1"/>
                </a:solidFill>
                <a:latin typeface="Corbel" pitchFamily="34" charset="0"/>
                <a:cs typeface="Tahoma" charset="0"/>
              </a:defRPr>
            </a:lvl1pPr>
            <a:lvl2pPr marL="742950" indent="-28575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2pPr>
            <a:lvl3pPr marL="11430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3pPr>
            <a:lvl4pPr marL="16002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4pPr>
            <a:lvl5pPr marL="2057400" indent="-228600" eaLnBrk="0" hangingPunct="0">
              <a:spcBef>
                <a:spcPts val="6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charset="0"/>
              </a:defRPr>
            </a:lvl9pPr>
          </a:lstStyle>
          <a:p>
            <a:pPr marL="0" indent="0" algn="ctr" eaLnBrk="1" hangingPunct="1">
              <a:spcBef>
                <a:spcPct val="0"/>
              </a:spcBef>
              <a:buClrTx/>
            </a:pPr>
            <a:r>
              <a:rPr lang="en-US" alt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AGGRESSIVE</a:t>
            </a:r>
            <a:endParaRPr lang="en-US" altLang="en-US" sz="3200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936983" y="5298722"/>
            <a:ext cx="3657600" cy="1005840"/>
          </a:xfrm>
          <a:prstGeom prst="rect">
            <a:avLst/>
          </a:prstGeom>
          <a:solidFill>
            <a:srgbClr val="073E61"/>
          </a:solidFill>
        </p:spPr>
        <p:txBody>
          <a:bodyPr wrap="square" bIns="0" rtlCol="0" anchor="ctr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PASSIVE-</a:t>
            </a:r>
            <a:b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AGGRESSIVE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45978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7" grpId="0" animBg="1"/>
      <p:bldP spid="28" grpId="0" animBg="1"/>
      <p:bldP spid="3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60000">
              <a:schemeClr val="bg1">
                <a:tint val="90000"/>
                <a:lumMod val="110000"/>
              </a:schemeClr>
            </a:gs>
            <a:gs pos="25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Listening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09600" y="2406830"/>
            <a:ext cx="5486400" cy="383893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Ignoring/pretending</a:t>
            </a:r>
          </a:p>
          <a:p>
            <a:r>
              <a:rPr lang="en-US" sz="3200" dirty="0" smtClean="0"/>
              <a:t>Passive</a:t>
            </a:r>
          </a:p>
          <a:p>
            <a:r>
              <a:rPr lang="en-US" sz="3200" dirty="0" smtClean="0"/>
              <a:t>Selective</a:t>
            </a:r>
          </a:p>
          <a:p>
            <a:r>
              <a:rPr lang="en-US" sz="3200" dirty="0" smtClean="0"/>
              <a:t>Attentive</a:t>
            </a:r>
          </a:p>
          <a:p>
            <a:r>
              <a:rPr lang="en-US" sz="3200" dirty="0" smtClean="0"/>
              <a:t>Active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179966" y="851647"/>
            <a:ext cx="7981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753612"/>
            <a:ext cx="4708634" cy="314536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1442407-538E-45FF-AF87-E54259892C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6138636"/>
            <a:ext cx="1700931" cy="4145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34963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9000">
              <a:schemeClr val="bg1">
                <a:tint val="90000"/>
                <a:lumMod val="110000"/>
              </a:schemeClr>
            </a:gs>
            <a:gs pos="35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99924" y="2561772"/>
            <a:ext cx="10992152" cy="3654094"/>
          </a:xfrm>
        </p:spPr>
        <p:txBody>
          <a:bodyPr>
            <a:normAutofit lnSpcReduction="10000"/>
          </a:bodyPr>
          <a:lstStyle/>
          <a:p>
            <a:r>
              <a:rPr lang="en-US" sz="3200" dirty="0" smtClean="0"/>
              <a:t>Give speaker your </a:t>
            </a:r>
            <a:br>
              <a:rPr lang="en-US" sz="3200" dirty="0" smtClean="0"/>
            </a:br>
            <a:r>
              <a:rPr lang="en-US" sz="3200" dirty="0" smtClean="0"/>
              <a:t>full attention</a:t>
            </a:r>
          </a:p>
          <a:p>
            <a:endParaRPr lang="en-US" sz="100" dirty="0" smtClean="0"/>
          </a:p>
          <a:p>
            <a:r>
              <a:rPr lang="en-US" sz="3200" dirty="0" smtClean="0"/>
              <a:t>Don’t interrupt</a:t>
            </a:r>
          </a:p>
          <a:p>
            <a:endParaRPr lang="en-US" sz="100" dirty="0" smtClean="0"/>
          </a:p>
          <a:p>
            <a:r>
              <a:rPr lang="en-US" sz="3200" dirty="0" smtClean="0"/>
              <a:t>Ask about anything you </a:t>
            </a:r>
            <a:br>
              <a:rPr lang="en-US" sz="3200" dirty="0" smtClean="0"/>
            </a:br>
            <a:r>
              <a:rPr lang="en-US" sz="3200" dirty="0" smtClean="0"/>
              <a:t>don’t understand </a:t>
            </a:r>
          </a:p>
          <a:p>
            <a:endParaRPr lang="en-US" sz="100" dirty="0" smtClean="0"/>
          </a:p>
          <a:p>
            <a:r>
              <a:rPr lang="en-US" sz="3200" dirty="0" smtClean="0"/>
              <a:t>Take brief notes </a:t>
            </a:r>
            <a:br>
              <a:rPr lang="en-US" sz="3200" dirty="0" smtClean="0"/>
            </a:br>
            <a:r>
              <a:rPr lang="en-US" sz="3200" dirty="0" smtClean="0"/>
              <a:t>to keep track of details</a:t>
            </a:r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Keys to Active Listening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179966" y="851647"/>
            <a:ext cx="7981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442407-538E-45FF-AF87-E54259892C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6138636"/>
            <a:ext cx="1700931" cy="41456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753612"/>
            <a:ext cx="4708634" cy="314536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2815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555537"/>
            <a:ext cx="10515600" cy="2693471"/>
          </a:xfrm>
        </p:spPr>
        <p:txBody>
          <a:bodyPr>
            <a:no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Diet</a:t>
            </a:r>
          </a:p>
          <a:p>
            <a:r>
              <a:rPr lang="en-US" sz="66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Exercise</a:t>
            </a:r>
          </a:p>
          <a:p>
            <a:r>
              <a:rPr lang="en-US" sz="66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Focus</a:t>
            </a:r>
            <a:endParaRPr lang="en-US" sz="66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704FE42D-A330-4861-B290-6859778549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5068" y="5682192"/>
            <a:ext cx="8541863" cy="871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3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alexgarcia@leadershipdynamicsllc.com</a:t>
            </a:r>
            <a:endParaRPr kumimoji="0" lang="en-US" altLang="en-US" sz="3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4572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23065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ARTICULATE_PROJECT_OPEN" val="0"/>
  <p:tag name="ARTICULATE_SLIDE_COUNT" val="2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1_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1613</TotalTime>
  <Words>292</Words>
  <Application>Microsoft Office PowerPoint</Application>
  <PresentationFormat>Widescreen</PresentationFormat>
  <Paragraphs>118</Paragraphs>
  <Slides>26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Arial</vt:lpstr>
      <vt:lpstr>Arial Black</vt:lpstr>
      <vt:lpstr>Calibri</vt:lpstr>
      <vt:lpstr>Cambria</vt:lpstr>
      <vt:lpstr>Segoe UI Black</vt:lpstr>
      <vt:lpstr>Times New Roman</vt:lpstr>
      <vt:lpstr>Tw Cen MT</vt:lpstr>
      <vt:lpstr>Wingdings</vt:lpstr>
      <vt:lpstr>Wingdings 2</vt:lpstr>
      <vt:lpstr>Custom Design</vt:lpstr>
      <vt:lpstr>PowerPoint Presentation</vt:lpstr>
      <vt:lpstr>PowerPoint Presentation</vt:lpstr>
      <vt:lpstr>What is Leadership?</vt:lpstr>
      <vt:lpstr> Are You the Type of Leader?</vt:lpstr>
      <vt:lpstr>Leadership Begins With?</vt:lpstr>
      <vt:lpstr>Motivational Leadership Characteristics</vt:lpstr>
      <vt:lpstr>Self-Mastery</vt:lpstr>
      <vt:lpstr>Self-Directed</vt:lpstr>
      <vt:lpstr>What is Purpose?</vt:lpstr>
      <vt:lpstr>Positive Attitude</vt:lpstr>
      <vt:lpstr>Tips to Attitude Change</vt:lpstr>
      <vt:lpstr>Tips to Attitude Change</vt:lpstr>
      <vt:lpstr>Attitude</vt:lpstr>
      <vt:lpstr>What is Self-Esteem?</vt:lpstr>
      <vt:lpstr>People with Low Self-Esteem</vt:lpstr>
      <vt:lpstr>Rewards of High Self-Esteem</vt:lpstr>
      <vt:lpstr>Improve Your Self-Esteem</vt:lpstr>
      <vt:lpstr>Building Positive Relationships</vt:lpstr>
      <vt:lpstr>Showing Genuine Interest</vt:lpstr>
      <vt:lpstr>Practice Basic Good Manners</vt:lpstr>
      <vt:lpstr>Be Real</vt:lpstr>
      <vt:lpstr>Learn to Deal with Difficult People</vt:lpstr>
      <vt:lpstr> Adaptive Communication</vt:lpstr>
      <vt:lpstr>Types of Listening</vt:lpstr>
      <vt:lpstr>Keys to Active Listening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Tulsa!</dc:title>
  <dc:creator>Jessie McPeeke</dc:creator>
  <cp:lastModifiedBy>Maring, Ryan   Office of the Inspector General</cp:lastModifiedBy>
  <cp:revision>125</cp:revision>
  <dcterms:created xsi:type="dcterms:W3CDTF">2019-03-24T15:08:34Z</dcterms:created>
  <dcterms:modified xsi:type="dcterms:W3CDTF">2019-08-21T17:09:24Z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FC88FC48-317E-4313-B31B-7C7E919BF974</vt:lpwstr>
  </property>
  <property fmtid="{D5CDD505-2E9C-101B-9397-08002B2CF9AE}" pid="3" name="ArticulatePath">
    <vt:lpwstr>Motivational Leadership - SSA Keynote 2019</vt:lpwstr>
  </property>
</Properties>
</file>